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470" r:id="rId2"/>
    <p:sldId id="469" r:id="rId3"/>
    <p:sldId id="371" r:id="rId4"/>
    <p:sldId id="457" r:id="rId5"/>
    <p:sldId id="422" r:id="rId6"/>
    <p:sldId id="458" r:id="rId7"/>
    <p:sldId id="459" r:id="rId8"/>
    <p:sldId id="426" r:id="rId9"/>
    <p:sldId id="466" r:id="rId10"/>
    <p:sldId id="46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89871" autoAdjust="0"/>
  </p:normalViewPr>
  <p:slideViewPr>
    <p:cSldViewPr snapToGrid="0" snapToObjects="1">
      <p:cViewPr varScale="1">
        <p:scale>
          <a:sx n="65" d="100"/>
          <a:sy n="65" d="100"/>
        </p:scale>
        <p:origin x="972"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10/16/2022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16-10-2022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3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3</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 </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Debugging</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Watches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8200" y="1634893"/>
            <a:ext cx="5459361" cy="4914166"/>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You can Watch a variable and its value is shown in the Watch window. If your Watch window isn't showing, turn it on from the View menu in the VBA editor</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To watch a variable, place the cursor in the variable, right click and then click on Add Watch</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If we are just interested in seeing the value as it changes then choose Watch Expression, otherwise choose the appropriate Break option.</a:t>
            </a:r>
          </a:p>
          <a:p>
            <a:pPr marL="355600" indent="-342900">
              <a:lnSpc>
                <a:spcPct val="100000"/>
              </a:lnSpc>
              <a:spcBef>
                <a:spcPts val="1620"/>
              </a:spcBef>
              <a:buFont typeface="Wingdings" panose="05000000000000000000" pitchFamily="2" charset="2"/>
              <a:buChar char="Ø"/>
            </a:pPr>
            <a:endParaRPr lang="en-US" sz="2000" i="1" spc="10"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endParaRPr lang="en-US" sz="2000" i="1" spc="10" dirty="0">
              <a:latin typeface="Segoe UI" panose="020B0502040204020203" pitchFamily="34" charset="0"/>
              <a:cs typeface="Segoe UI" panose="020B0502040204020203" pitchFamily="34" charset="0"/>
            </a:endParaRPr>
          </a:p>
        </p:txBody>
      </p:sp>
      <p:pic>
        <p:nvPicPr>
          <p:cNvPr id="3076" name="Picture 4" descr="add watch"/>
          <p:cNvPicPr>
            <a:picLocks noChangeAspect="1" noChangeArrowheads="1"/>
          </p:cNvPicPr>
          <p:nvPr/>
        </p:nvPicPr>
        <p:blipFill rotWithShape="1">
          <a:blip r:embed="rId2">
            <a:extLst>
              <a:ext uri="{28A0092B-C50C-407E-A947-70E740481C1C}">
                <a14:useLocalDpi xmlns:a14="http://schemas.microsoft.com/office/drawing/2010/main" val="0"/>
              </a:ext>
            </a:extLst>
          </a:blip>
          <a:srcRect l="29275"/>
          <a:stretch/>
        </p:blipFill>
        <p:spPr bwMode="auto">
          <a:xfrm>
            <a:off x="6271010" y="1535578"/>
            <a:ext cx="1940129" cy="28289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dd wat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4588" y="1621302"/>
            <a:ext cx="3619500" cy="265747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watch win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1492" y="4563592"/>
            <a:ext cx="4201572" cy="1040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622502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Debugging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8" y="1359490"/>
            <a:ext cx="5888914" cy="5759654"/>
          </a:xfrm>
          <a:prstGeom prst="rect">
            <a:avLst/>
          </a:prstGeom>
          <a:noFill/>
        </p:spPr>
        <p:txBody>
          <a:bodyPr wrap="square" rtlCol="0">
            <a:spAutoFit/>
          </a:bodyPr>
          <a:lstStyle/>
          <a:p>
            <a:pPr marL="298450" marR="5080" indent="-285750" algn="just">
              <a:lnSpc>
                <a:spcPct val="150000"/>
              </a:lnSpc>
              <a:spcBef>
                <a:spcPts val="1830"/>
              </a:spcBef>
              <a:buFont typeface="Wingdings" panose="05000000000000000000" pitchFamily="2" charset="2"/>
              <a:buChar char="Ø"/>
            </a:pPr>
            <a:r>
              <a:rPr lang="en-US" i="1" spc="-60" dirty="0">
                <a:latin typeface="Segoe UI" panose="020B0502040204020203" pitchFamily="34" charset="0"/>
                <a:cs typeface="Segoe UI" panose="020B0502040204020203" pitchFamily="34" charset="0"/>
              </a:rPr>
              <a:t>When you write VBA, or any programming language, you are going to encounter errors in it, or should we call them unintended features? Basically you can't write any substantial amount of code without needing to fix errors and make sure that it works as it's supposed to</a:t>
            </a:r>
            <a:r>
              <a:rPr lang="en-US" i="1" spc="-60" dirty="0" smtClean="0">
                <a:latin typeface="Segoe UI" panose="020B0502040204020203" pitchFamily="34" charset="0"/>
                <a:cs typeface="Segoe UI" panose="020B0502040204020203" pitchFamily="34" charset="0"/>
              </a:rPr>
              <a:t>.</a:t>
            </a:r>
          </a:p>
          <a:p>
            <a:pPr marL="298450" marR="5080" indent="-285750" algn="just">
              <a:lnSpc>
                <a:spcPct val="150000"/>
              </a:lnSpc>
              <a:spcBef>
                <a:spcPts val="1830"/>
              </a:spcBef>
              <a:buFont typeface="Wingdings" panose="05000000000000000000" pitchFamily="2" charset="2"/>
              <a:buChar char="Ø"/>
            </a:pPr>
            <a:r>
              <a:rPr lang="en-US" i="1" spc="-60" dirty="0" smtClean="0">
                <a:latin typeface="Segoe UI" panose="020B0502040204020203" pitchFamily="34" charset="0"/>
                <a:cs typeface="Segoe UI" panose="020B0502040204020203" pitchFamily="34" charset="0"/>
              </a:rPr>
              <a:t>The </a:t>
            </a:r>
            <a:r>
              <a:rPr lang="en-US" i="1" spc="-60" dirty="0">
                <a:latin typeface="Segoe UI" panose="020B0502040204020203" pitchFamily="34" charset="0"/>
                <a:cs typeface="Segoe UI" panose="020B0502040204020203" pitchFamily="34" charset="0"/>
              </a:rPr>
              <a:t>debugging tools </a:t>
            </a:r>
            <a:r>
              <a:rPr lang="en-US" i="1" spc="-60" dirty="0" smtClean="0">
                <a:latin typeface="Segoe UI" panose="020B0502040204020203" pitchFamily="34" charset="0"/>
                <a:cs typeface="Segoe UI" panose="020B0502040204020203" pitchFamily="34" charset="0"/>
              </a:rPr>
              <a:t>in VBA will not </a:t>
            </a:r>
            <a:r>
              <a:rPr lang="en-US" i="1" spc="-60" dirty="0">
                <a:latin typeface="Segoe UI" panose="020B0502040204020203" pitchFamily="34" charset="0"/>
                <a:cs typeface="Segoe UI" panose="020B0502040204020203" pitchFamily="34" charset="0"/>
              </a:rPr>
              <a:t>only let you fix problems, </a:t>
            </a:r>
            <a:r>
              <a:rPr lang="en-US" i="1" spc="-60" dirty="0" smtClean="0">
                <a:latin typeface="Segoe UI" panose="020B0502040204020203" pitchFamily="34" charset="0"/>
                <a:cs typeface="Segoe UI" panose="020B0502040204020203" pitchFamily="34" charset="0"/>
              </a:rPr>
              <a:t>they will also </a:t>
            </a:r>
            <a:r>
              <a:rPr lang="en-US" i="1" spc="-60" dirty="0">
                <a:latin typeface="Segoe UI" panose="020B0502040204020203" pitchFamily="34" charset="0"/>
                <a:cs typeface="Segoe UI" panose="020B0502040204020203" pitchFamily="34" charset="0"/>
              </a:rPr>
              <a:t>allow you to gain a better understanding of code, so can be used to </a:t>
            </a:r>
            <a:r>
              <a:rPr lang="en-US" i="1" spc="-60" dirty="0" smtClean="0">
                <a:latin typeface="Segoe UI" panose="020B0502040204020203" pitchFamily="34" charset="0"/>
                <a:cs typeface="Segoe UI" panose="020B0502040204020203" pitchFamily="34" charset="0"/>
              </a:rPr>
              <a:t>familiarize </a:t>
            </a:r>
            <a:r>
              <a:rPr lang="en-US" i="1" spc="-60" dirty="0">
                <a:latin typeface="Segoe UI" panose="020B0502040204020203" pitchFamily="34" charset="0"/>
                <a:cs typeface="Segoe UI" panose="020B0502040204020203" pitchFamily="34" charset="0"/>
              </a:rPr>
              <a:t>yourself with code written by someone else</a:t>
            </a:r>
            <a:r>
              <a:rPr lang="en-US" i="1" spc="-60" dirty="0" smtClean="0">
                <a:latin typeface="Segoe UI" panose="020B0502040204020203" pitchFamily="34" charset="0"/>
                <a:cs typeface="Segoe UI" panose="020B0502040204020203" pitchFamily="34" charset="0"/>
              </a:rPr>
              <a:t>.</a:t>
            </a:r>
          </a:p>
          <a:p>
            <a:pPr marL="298450" marR="5080" indent="-285750" algn="just">
              <a:lnSpc>
                <a:spcPct val="150000"/>
              </a:lnSpc>
              <a:spcBef>
                <a:spcPts val="1830"/>
              </a:spcBef>
              <a:buFont typeface="Wingdings" panose="05000000000000000000" pitchFamily="2" charset="2"/>
              <a:buChar char="Ø"/>
            </a:pPr>
            <a:r>
              <a:rPr lang="en-US" i="1" spc="-60" dirty="0">
                <a:latin typeface="Segoe UI" panose="020B0502040204020203" pitchFamily="34" charset="0"/>
                <a:cs typeface="Segoe UI" panose="020B0502040204020203" pitchFamily="34" charset="0"/>
              </a:rPr>
              <a:t>To explore </a:t>
            </a:r>
            <a:r>
              <a:rPr lang="en-US" i="1" spc="-60" dirty="0" smtClean="0">
                <a:latin typeface="Segoe UI" panose="020B0502040204020203" pitchFamily="34" charset="0"/>
                <a:cs typeface="Segoe UI" panose="020B0502040204020203" pitchFamily="34" charset="0"/>
              </a:rPr>
              <a:t>the debugging </a:t>
            </a:r>
            <a:r>
              <a:rPr lang="en-US" i="1" spc="-60" dirty="0">
                <a:latin typeface="Segoe UI" panose="020B0502040204020203" pitchFamily="34" charset="0"/>
                <a:cs typeface="Segoe UI" panose="020B0502040204020203" pitchFamily="34" charset="0"/>
              </a:rPr>
              <a:t>tools provided </a:t>
            </a:r>
            <a:r>
              <a:rPr lang="en-US" i="1" spc="-60" dirty="0" smtClean="0">
                <a:latin typeface="Segoe UI" panose="020B0502040204020203" pitchFamily="34" charset="0"/>
                <a:cs typeface="Segoe UI" panose="020B0502040204020203" pitchFamily="34" charset="0"/>
              </a:rPr>
              <a:t>by VBA, we will use </a:t>
            </a:r>
            <a:r>
              <a:rPr lang="en-US" i="1" spc="-60" dirty="0">
                <a:latin typeface="Segoe UI" panose="020B0502040204020203" pitchFamily="34" charset="0"/>
                <a:cs typeface="Segoe UI" panose="020B0502040204020203" pitchFamily="34" charset="0"/>
              </a:rPr>
              <a:t>this simple </a:t>
            </a:r>
            <a:r>
              <a:rPr lang="en-US" i="1" spc="-60" dirty="0" smtClean="0">
                <a:latin typeface="Segoe UI" panose="020B0502040204020203" pitchFamily="34" charset="0"/>
                <a:cs typeface="Segoe UI" panose="020B0502040204020203" pitchFamily="34" charset="0"/>
              </a:rPr>
              <a:t>code.</a:t>
            </a:r>
            <a:endParaRPr lang="en-IN" i="1" spc="-60" dirty="0" smtClean="0">
              <a:latin typeface="Segoe UI" panose="020B0502040204020203" pitchFamily="34" charset="0"/>
              <a:cs typeface="Segoe UI" panose="020B0502040204020203" pitchFamily="34" charset="0"/>
            </a:endParaRPr>
          </a:p>
          <a:p>
            <a:pPr marL="298450" marR="5080" indent="-285750" algn="just">
              <a:lnSpc>
                <a:spcPct val="150000"/>
              </a:lnSpc>
              <a:spcBef>
                <a:spcPts val="1830"/>
              </a:spcBef>
              <a:buFont typeface="Wingdings" panose="05000000000000000000" pitchFamily="2" charset="2"/>
              <a:buChar char="Ø"/>
            </a:pPr>
            <a:endParaRPr lang="en-IN" sz="2000" i="1" dirty="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6594955" y="1919076"/>
            <a:ext cx="5155043" cy="3655813"/>
          </a:xfrm>
          <a:prstGeom prst="rect">
            <a:avLst/>
          </a:prstGeom>
        </p:spPr>
      </p:pic>
    </p:spTree>
    <p:extLst>
      <p:ext uri="{BB962C8B-B14F-4D97-AF65-F5344CB8AC3E}">
        <p14:creationId xmlns:p14="http://schemas.microsoft.com/office/powerpoint/2010/main" val="1985990188"/>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a:off x="776750" y="681037"/>
            <a:ext cx="10515600" cy="741176"/>
          </a:xfrm>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Debugging Tools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B0F1C9B3-6CCF-4D56-9642-CEF1FBE80210}"/>
              </a:ext>
            </a:extLst>
          </p:cNvPr>
          <p:cNvSpPr txBox="1"/>
          <p:nvPr/>
        </p:nvSpPr>
        <p:spPr>
          <a:xfrm>
            <a:off x="776750" y="1681316"/>
            <a:ext cx="4960373" cy="4272965"/>
          </a:xfrm>
          <a:prstGeom prst="rect">
            <a:avLst/>
          </a:prstGeom>
          <a:noFill/>
        </p:spPr>
        <p:txBody>
          <a:bodyPr wrap="square" rtlCol="0">
            <a:spAutoFit/>
          </a:bodyPr>
          <a:lstStyle/>
          <a:p>
            <a:pPr marL="262255" indent="-250190" algn="just">
              <a:lnSpc>
                <a:spcPct val="150000"/>
              </a:lnSpc>
              <a:spcBef>
                <a:spcPts val="120"/>
              </a:spcBef>
              <a:buFont typeface="Wingdings"/>
              <a:buChar char=""/>
              <a:tabLst>
                <a:tab pos="262890" algn="l"/>
              </a:tabLst>
            </a:pPr>
            <a:r>
              <a:rPr lang="en-US" sz="2000" i="1" dirty="0" smtClean="0">
                <a:latin typeface="Segoe UI" panose="020B0502040204020203" pitchFamily="34" charset="0"/>
                <a:cs typeface="Segoe UI" panose="020B0502040204020203" pitchFamily="34" charset="0"/>
              </a:rPr>
              <a:t>There are </a:t>
            </a:r>
            <a:r>
              <a:rPr lang="en-US" sz="2000" i="1" dirty="0">
                <a:latin typeface="Segoe UI" panose="020B0502040204020203" pitchFamily="34" charset="0"/>
                <a:cs typeface="Segoe UI" panose="020B0502040204020203" pitchFamily="34" charset="0"/>
              </a:rPr>
              <a:t>ways the VBA editor allows us to interact and run the code</a:t>
            </a:r>
            <a:r>
              <a:rPr lang="en-US" sz="2000" i="1" dirty="0" smtClean="0">
                <a:latin typeface="Segoe UI" panose="020B0502040204020203" pitchFamily="34" charset="0"/>
                <a:cs typeface="Segoe UI" panose="020B0502040204020203" pitchFamily="34" charset="0"/>
              </a:rPr>
              <a:t>.</a:t>
            </a:r>
          </a:p>
          <a:p>
            <a:pPr marL="262255" indent="-250190" algn="just">
              <a:lnSpc>
                <a:spcPct val="150000"/>
              </a:lnSpc>
              <a:spcBef>
                <a:spcPts val="120"/>
              </a:spcBef>
              <a:buFont typeface="Wingdings"/>
              <a:buChar char=""/>
              <a:tabLst>
                <a:tab pos="262890" algn="l"/>
              </a:tabLst>
            </a:pPr>
            <a:r>
              <a:rPr lang="en-US" sz="2000" i="1" dirty="0" smtClean="0">
                <a:latin typeface="Segoe UI" panose="020B0502040204020203" pitchFamily="34" charset="0"/>
                <a:cs typeface="Segoe UI" panose="020B0502040204020203" pitchFamily="34" charset="0"/>
              </a:rPr>
              <a:t>If </a:t>
            </a:r>
            <a:r>
              <a:rPr lang="en-US" sz="2000" i="1" dirty="0">
                <a:latin typeface="Segoe UI" panose="020B0502040204020203" pitchFamily="34" charset="0"/>
                <a:cs typeface="Segoe UI" panose="020B0502040204020203" pitchFamily="34" charset="0"/>
              </a:rPr>
              <a:t>you look at the Debug menu in the VBA editor this is what you will </a:t>
            </a:r>
            <a:r>
              <a:rPr lang="en-US" sz="2000" i="1" dirty="0" smtClean="0">
                <a:latin typeface="Segoe UI" panose="020B0502040204020203" pitchFamily="34" charset="0"/>
                <a:cs typeface="Segoe UI" panose="020B0502040204020203" pitchFamily="34" charset="0"/>
              </a:rPr>
              <a:t>see</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Almost all the tools (or commands) have a shortcut key and you should learn these as it's a much quicker way to debug, rather than going to the menu all the time.</a:t>
            </a:r>
            <a:endParaRPr lang="en-IN" sz="2000" i="1" dirty="0" smtClean="0">
              <a:latin typeface="Segoe UI" panose="020B0502040204020203" pitchFamily="34" charset="0"/>
              <a:cs typeface="Segoe UI" panose="020B0502040204020203" pitchFamily="34" charset="0"/>
            </a:endParaRPr>
          </a:p>
        </p:txBody>
      </p:sp>
      <p:pic>
        <p:nvPicPr>
          <p:cNvPr id="8" name="Picture 7"/>
          <p:cNvPicPr>
            <a:picLocks noChangeAspect="1"/>
          </p:cNvPicPr>
          <p:nvPr/>
        </p:nvPicPr>
        <p:blipFill>
          <a:blip r:embed="rId2"/>
          <a:stretch>
            <a:fillRect/>
          </a:stretch>
        </p:blipFill>
        <p:spPr>
          <a:xfrm>
            <a:off x="6562793" y="1929807"/>
            <a:ext cx="4201072" cy="3689327"/>
          </a:xfrm>
          <a:prstGeom prst="rect">
            <a:avLst/>
          </a:prstGeom>
        </p:spPr>
      </p:pic>
    </p:spTree>
    <p:extLst>
      <p:ext uri="{BB962C8B-B14F-4D97-AF65-F5344CB8AC3E}">
        <p14:creationId xmlns:p14="http://schemas.microsoft.com/office/powerpoint/2010/main" val="212518283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Running Code : F5 &amp; F8</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199" y="1422213"/>
            <a:ext cx="6211529" cy="4754750"/>
          </a:xfrm>
        </p:spPr>
        <p:txBody>
          <a:bodyPr>
            <a:normAutofit fontScale="85000" lnSpcReduction="20000"/>
          </a:bodyPr>
          <a:lstStyle/>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When you place the cursor into a sub, either with a mouse or using the keyboard, press F5 to run that sub</a:t>
            </a:r>
            <a:r>
              <a:rPr lang="en-US" sz="2000" i="1" dirty="0" smtClean="0">
                <a:solidFill>
                  <a:schemeClr val="tx1"/>
                </a:solidFill>
                <a:latin typeface="Segoe UI"/>
                <a:cs typeface="Segoe UI"/>
              </a:rPr>
              <a:t>. It is the easiest way to find out if your code throws an error, however it is not useful for logical errors</a:t>
            </a: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With the cursor in the sub, press F8 to execute one line of code at a time</a:t>
            </a:r>
            <a:r>
              <a:rPr lang="en-US" sz="2000" i="1" dirty="0" smtClean="0">
                <a:solidFill>
                  <a:schemeClr val="tx1"/>
                </a:solidFill>
                <a:latin typeface="Segoe UI"/>
                <a:cs typeface="Segoe UI"/>
              </a:rPr>
              <a:t>.</a:t>
            </a:r>
            <a:endParaRPr lang="en-US" sz="2000" i="1" dirty="0">
              <a:solidFill>
                <a:schemeClr val="tx1"/>
              </a:solidFill>
              <a:latin typeface="Segoe UI"/>
              <a:cs typeface="Segoe UI"/>
            </a:endParaRP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The next line to be executed will be highlighted in yellow, with a yellow arrow pointing to it</a:t>
            </a:r>
            <a:r>
              <a:rPr lang="en-US" sz="2000" i="1" dirty="0" smtClean="0">
                <a:solidFill>
                  <a:schemeClr val="tx1"/>
                </a:solidFill>
                <a:latin typeface="Segoe UI"/>
                <a:cs typeface="Segoe UI"/>
              </a:rPr>
              <a:t>.</a:t>
            </a: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Each time you press F8, the line highlighted in yellow is executed, and the next line to be run is highlighted</a:t>
            </a:r>
            <a:r>
              <a:rPr lang="en-US" sz="2000" i="1" dirty="0" smtClean="0">
                <a:solidFill>
                  <a:schemeClr val="tx1"/>
                </a:solidFill>
                <a:latin typeface="Segoe UI"/>
                <a:cs typeface="Segoe UI"/>
              </a:rPr>
              <a:t>.</a:t>
            </a:r>
          </a:p>
          <a:p>
            <a:pPr marL="355600" indent="-342900">
              <a:lnSpc>
                <a:spcPct val="150000"/>
              </a:lnSpc>
              <a:spcBef>
                <a:spcPts val="100"/>
              </a:spcBef>
              <a:buFont typeface="Wingdings" panose="05000000000000000000" pitchFamily="2" charset="2"/>
              <a:buChar char="Ø"/>
            </a:pPr>
            <a:r>
              <a:rPr lang="en-US" sz="2000" i="1" dirty="0" smtClean="0">
                <a:solidFill>
                  <a:schemeClr val="tx1"/>
                </a:solidFill>
                <a:latin typeface="Segoe UI"/>
                <a:cs typeface="Segoe UI"/>
              </a:rPr>
              <a:t>This is a good way to understand where your code is wrong especially when you </a:t>
            </a:r>
            <a:r>
              <a:rPr lang="en-US" sz="2000" i="1" dirty="0">
                <a:solidFill>
                  <a:schemeClr val="tx1"/>
                </a:solidFill>
                <a:latin typeface="Segoe UI"/>
                <a:cs typeface="Segoe UI"/>
              </a:rPr>
              <a:t>have </a:t>
            </a:r>
            <a:r>
              <a:rPr lang="en-US" sz="2000" i="1" dirty="0" smtClean="0">
                <a:solidFill>
                  <a:schemeClr val="tx1"/>
                </a:solidFill>
                <a:latin typeface="Segoe UI"/>
                <a:cs typeface="Segoe UI"/>
              </a:rPr>
              <a:t>loops </a:t>
            </a:r>
            <a:r>
              <a:rPr lang="en-US" sz="2000" i="1" dirty="0" smtClean="0">
                <a:solidFill>
                  <a:schemeClr val="tx1"/>
                </a:solidFill>
                <a:latin typeface="Segoe UI"/>
                <a:cs typeface="Segoe UI"/>
              </a:rPr>
              <a:t>in your code.</a:t>
            </a:r>
            <a:endParaRPr lang="en-IN" sz="2000" i="1" dirty="0" smtClean="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i="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 name="Picture 1"/>
          <p:cNvPicPr>
            <a:picLocks noChangeAspect="1"/>
          </p:cNvPicPr>
          <p:nvPr/>
        </p:nvPicPr>
        <p:blipFill rotWithShape="1">
          <a:blip r:embed="rId2"/>
          <a:srcRect r="16039"/>
          <a:stretch/>
        </p:blipFill>
        <p:spPr>
          <a:xfrm>
            <a:off x="6914143" y="2330245"/>
            <a:ext cx="4914063" cy="2580968"/>
          </a:xfrm>
          <a:prstGeom prst="rect">
            <a:avLst/>
          </a:prstGeom>
        </p:spPr>
      </p:pic>
    </p:spTree>
    <p:extLst>
      <p:ext uri="{BB962C8B-B14F-4D97-AF65-F5344CB8AC3E}">
        <p14:creationId xmlns:p14="http://schemas.microsoft.com/office/powerpoint/2010/main" val="23556679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itchFamily="34" charset="0"/>
                <a:ea typeface="Segoe UI" panose="020B0502040204020203" pitchFamily="34" charset="0"/>
                <a:cs typeface="Segoe UI" pitchFamily="34" charset="0"/>
              </a:rPr>
              <a:t>Stepping Over Code : SHIFT + F8</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63229" y="1652647"/>
            <a:ext cx="6035777" cy="4651658"/>
          </a:xfrm>
          <a:prstGeom prst="rect">
            <a:avLst/>
          </a:prstGeom>
          <a:noFill/>
        </p:spPr>
        <p:txBody>
          <a:bodyPr wrap="square" rtlCol="0">
            <a:spAutoFit/>
          </a:bodyPr>
          <a:lstStyle/>
          <a:p>
            <a:pPr marL="342900" indent="-342900">
              <a:lnSpc>
                <a:spcPct val="150000"/>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If your code calls another sub, you may not want to step through each line of code in that 2nd sub. In this case you can 'step over' the 2nd sub and immediately continue executing the code in your 1st sub</a:t>
            </a:r>
            <a:r>
              <a:rPr lang="en-US" sz="2000" i="1" dirty="0" smtClean="0">
                <a:latin typeface="Segoe UI" panose="020B0502040204020203" pitchFamily="34" charset="0"/>
                <a:cs typeface="Segoe UI" panose="020B0502040204020203" pitchFamily="34" charset="0"/>
              </a:rPr>
              <a:t>.</a:t>
            </a:r>
          </a:p>
          <a:p>
            <a:pPr marL="342900" indent="-342900">
              <a:lnSpc>
                <a:spcPct val="150000"/>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When code execution gets to the call for </a:t>
            </a:r>
            <a:r>
              <a:rPr lang="en-US" sz="2000" i="1" dirty="0" err="1">
                <a:latin typeface="Segoe UI" panose="020B0502040204020203" pitchFamily="34" charset="0"/>
                <a:cs typeface="Segoe UI" panose="020B0502040204020203" pitchFamily="34" charset="0"/>
              </a:rPr>
              <a:t>ChangeFont</a:t>
            </a:r>
            <a:r>
              <a:rPr lang="en-US" sz="2000" i="1" dirty="0">
                <a:latin typeface="Segoe UI" panose="020B0502040204020203" pitchFamily="34" charset="0"/>
                <a:cs typeface="Segoe UI" panose="020B0502040204020203" pitchFamily="34" charset="0"/>
              </a:rPr>
              <a:t>, I can press SHIFT + F8, the </a:t>
            </a:r>
            <a:r>
              <a:rPr lang="en-US" sz="2000" i="1" dirty="0" err="1">
                <a:latin typeface="Segoe UI" panose="020B0502040204020203" pitchFamily="34" charset="0"/>
                <a:cs typeface="Segoe UI" panose="020B0502040204020203" pitchFamily="34" charset="0"/>
              </a:rPr>
              <a:t>ChangeFont</a:t>
            </a:r>
            <a:r>
              <a:rPr lang="en-US" sz="2000" i="1" dirty="0">
                <a:latin typeface="Segoe UI" panose="020B0502040204020203" pitchFamily="34" charset="0"/>
                <a:cs typeface="Segoe UI" panose="020B0502040204020203" pitchFamily="34" charset="0"/>
              </a:rPr>
              <a:t> sub is executed, but </a:t>
            </a:r>
            <a:r>
              <a:rPr lang="en-US" sz="2000" i="1" dirty="0" smtClean="0">
                <a:latin typeface="Segoe UI" panose="020B0502040204020203" pitchFamily="34" charset="0"/>
                <a:cs typeface="Segoe UI" panose="020B0502040204020203" pitchFamily="34" charset="0"/>
              </a:rPr>
              <a:t>we </a:t>
            </a:r>
            <a:r>
              <a:rPr lang="en-US" sz="2000" i="1" dirty="0">
                <a:latin typeface="Segoe UI" panose="020B0502040204020203" pitchFamily="34" charset="0"/>
                <a:cs typeface="Segoe UI" panose="020B0502040204020203" pitchFamily="34" charset="0"/>
              </a:rPr>
              <a:t>don't have to wait for this, and the code pauses again at the next line which is the End Sub statement.</a:t>
            </a:r>
            <a:endParaRPr lang="en-IN" sz="2000" i="1"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7565923" y="2215353"/>
            <a:ext cx="2401192" cy="1027247"/>
          </a:xfrm>
          <a:prstGeom prst="rect">
            <a:avLst/>
          </a:prstGeom>
        </p:spPr>
      </p:pic>
      <p:pic>
        <p:nvPicPr>
          <p:cNvPr id="6" name="Picture 5"/>
          <p:cNvPicPr>
            <a:picLocks noChangeAspect="1"/>
          </p:cNvPicPr>
          <p:nvPr/>
        </p:nvPicPr>
        <p:blipFill>
          <a:blip r:embed="rId3"/>
          <a:stretch>
            <a:fillRect/>
          </a:stretch>
        </p:blipFill>
        <p:spPr>
          <a:xfrm>
            <a:off x="7360461" y="3978476"/>
            <a:ext cx="3431883" cy="1139214"/>
          </a:xfrm>
          <a:prstGeom prst="rect">
            <a:avLst/>
          </a:prstGeom>
        </p:spPr>
      </p:pic>
    </p:spTree>
    <p:extLst>
      <p:ext uri="{BB962C8B-B14F-4D97-AF65-F5344CB8AC3E}">
        <p14:creationId xmlns:p14="http://schemas.microsoft.com/office/powerpoint/2010/main" val="184600610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Breakpoints : F9</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467288"/>
            <a:ext cx="6025206" cy="4708981"/>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A breakpoint is a line in your code where you tell VBA to pause and wait</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To create a breakpoint you can either position the cursor on the desired line and press F9, or just click in the margin beside that line. A dark red/brown dot will appear beside the line in question to indicate a breakpoint has been set, and that line of code is highlighted in the same color.</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Clicking on the dot again will remove the breakpoint, as will pressing </a:t>
            </a:r>
            <a:r>
              <a:rPr lang="en-US" sz="2000" i="1" dirty="0" smtClean="0">
                <a:latin typeface="Segoe UI" panose="020B0502040204020203" pitchFamily="34" charset="0"/>
                <a:cs typeface="Segoe UI" panose="020B0502040204020203" pitchFamily="34" charset="0"/>
              </a:rPr>
              <a:t>F9</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 use breakpoints to interrupt the code in a function and check that it is working.</a:t>
            </a:r>
          </a:p>
        </p:txBody>
      </p:sp>
      <p:pic>
        <p:nvPicPr>
          <p:cNvPr id="3" name="Picture 2"/>
          <p:cNvPicPr>
            <a:picLocks noChangeAspect="1"/>
          </p:cNvPicPr>
          <p:nvPr/>
        </p:nvPicPr>
        <p:blipFill>
          <a:blip r:embed="rId2"/>
          <a:stretch>
            <a:fillRect/>
          </a:stretch>
        </p:blipFill>
        <p:spPr>
          <a:xfrm>
            <a:off x="7346716" y="1951480"/>
            <a:ext cx="3938316" cy="2546778"/>
          </a:xfrm>
          <a:prstGeom prst="rect">
            <a:avLst/>
          </a:prstGeom>
        </p:spPr>
      </p:pic>
    </p:spTree>
    <p:extLst>
      <p:ext uri="{BB962C8B-B14F-4D97-AF65-F5344CB8AC3E}">
        <p14:creationId xmlns:p14="http://schemas.microsoft.com/office/powerpoint/2010/main" val="24610771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0" y="681038"/>
            <a:ext cx="10205883" cy="678449"/>
          </a:xfrm>
          <a:solidFill>
            <a:srgbClr val="FCD3C2"/>
          </a:solidFill>
        </p:spPr>
        <p:txBody>
          <a:bodyPr>
            <a:normAutofit fontScale="90000"/>
          </a:bodyPr>
          <a:lstStyle/>
          <a:p>
            <a:r>
              <a:rPr lang="en-US" sz="4400" b="1" i="1" dirty="0">
                <a:latin typeface="Segoe UI" pitchFamily="34" charset="0"/>
                <a:ea typeface="Segoe UI" panose="020B0502040204020203" pitchFamily="34" charset="0"/>
                <a:cs typeface="Segoe UI" pitchFamily="34" charset="0"/>
              </a:rPr>
              <a:t>Changing the Next Line to Execute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5936716" cy="4196020"/>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As you are stepping through code, you'll notice that the next line to execute is highlighted in yellow, and has a yellow arrow pointing to it in the margin</a:t>
            </a:r>
            <a:r>
              <a:rPr lang="en-US" sz="2000" i="1" spc="10" dirty="0" smtClean="0">
                <a:latin typeface="Segoe UI" panose="020B0502040204020203" pitchFamily="34" charset="0"/>
                <a:cs typeface="Segoe UI" panose="020B0502040204020203" pitchFamily="34" charset="0"/>
              </a:rPr>
              <a:t>.</a:t>
            </a:r>
            <a:endParaRPr lang="en-US" sz="2000" i="1" spc="10"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You can use your mouse to drag this arrow to whatever line you want in the same sub (provided it's an executable line), and execution will then continue from there</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This is extremely useful if you want to alter the value of something or fix a bug and then re-execute the code to see if your changes have the desired effect.</a:t>
            </a:r>
            <a:endParaRPr lang="en-IN" sz="2000" i="1" spc="10"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6605949" y="2589712"/>
            <a:ext cx="4610179" cy="1997036"/>
          </a:xfrm>
          <a:prstGeom prst="rect">
            <a:avLst/>
          </a:prstGeom>
        </p:spPr>
      </p:pic>
    </p:spTree>
    <p:extLst>
      <p:ext uri="{BB962C8B-B14F-4D97-AF65-F5344CB8AC3E}">
        <p14:creationId xmlns:p14="http://schemas.microsoft.com/office/powerpoint/2010/main" val="134251380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itchFamily="34" charset="0"/>
                <a:ea typeface="Segoe UI" panose="020B0502040204020203" pitchFamily="34" charset="0"/>
                <a:cs typeface="Segoe UI" pitchFamily="34" charset="0"/>
              </a:rPr>
              <a:t>Checking the Value of Variables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466536"/>
            <a:ext cx="10960264" cy="1506695"/>
          </a:xfrm>
          <a:prstGeom prst="rect">
            <a:avLst/>
          </a:prstGeom>
          <a:noFill/>
        </p:spPr>
        <p:txBody>
          <a:bodyPr wrap="square" rtlCol="0">
            <a:spAutoFit/>
          </a:bodyPr>
          <a:lstStyle/>
          <a:p>
            <a:pPr marL="12065" marR="7620">
              <a:lnSpc>
                <a:spcPct val="101499"/>
              </a:lnSpc>
              <a:tabLst>
                <a:tab pos="314325" algn="l"/>
                <a:tab pos="314960" algn="l"/>
              </a:tabLst>
            </a:pPr>
            <a:r>
              <a:rPr lang="en-US" sz="2300" i="1" dirty="0">
                <a:latin typeface="Segoe UI" panose="020B0502040204020203" pitchFamily="34" charset="0"/>
                <a:cs typeface="Segoe UI" panose="020B0502040204020203" pitchFamily="34" charset="0"/>
              </a:rPr>
              <a:t>There are a number of ways to do this, the easiest is to just hover your mouse over the variable while your are debugging</a:t>
            </a:r>
            <a:r>
              <a:rPr lang="en-US" sz="2300" i="1" dirty="0" smtClean="0">
                <a:latin typeface="Segoe UI" panose="020B0502040204020203" pitchFamily="34" charset="0"/>
                <a:cs typeface="Segoe UI" panose="020B0502040204020203" pitchFamily="34" charset="0"/>
              </a:rPr>
              <a:t>:</a:t>
            </a:r>
          </a:p>
          <a:p>
            <a:pPr marL="12065" marR="7620">
              <a:lnSpc>
                <a:spcPct val="101499"/>
              </a:lnSpc>
              <a:tabLst>
                <a:tab pos="314325" algn="l"/>
                <a:tab pos="314960" algn="l"/>
              </a:tabLst>
            </a:pPr>
            <a:endParaRPr lang="en-US" sz="2300" i="1" dirty="0">
              <a:latin typeface="Segoe UI" panose="020B0502040204020203" pitchFamily="34" charset="0"/>
              <a:cs typeface="Segoe UI" panose="020B0502040204020203" pitchFamily="34" charset="0"/>
            </a:endParaRPr>
          </a:p>
          <a:p>
            <a:pPr marL="12700" marR="6350">
              <a:lnSpc>
                <a:spcPct val="101499"/>
              </a:lnSpc>
              <a:spcBef>
                <a:spcPts val="5"/>
              </a:spcBef>
            </a:pPr>
            <a:endParaRPr lang="en-IN" sz="2200" i="1" dirty="0">
              <a:latin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2"/>
          <a:stretch>
            <a:fillRect/>
          </a:stretch>
        </p:blipFill>
        <p:spPr>
          <a:xfrm>
            <a:off x="3108961" y="2689288"/>
            <a:ext cx="5421544" cy="2161607"/>
          </a:xfrm>
          <a:prstGeom prst="rect">
            <a:avLst/>
          </a:prstGeom>
        </p:spPr>
      </p:pic>
    </p:spTree>
    <p:extLst>
      <p:ext uri="{BB962C8B-B14F-4D97-AF65-F5344CB8AC3E}">
        <p14:creationId xmlns:p14="http://schemas.microsoft.com/office/powerpoint/2010/main" val="77634739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Checking the Value of Variables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Rectangle 1"/>
          <p:cNvSpPr/>
          <p:nvPr/>
        </p:nvSpPr>
        <p:spPr>
          <a:xfrm>
            <a:off x="732503" y="1763410"/>
            <a:ext cx="6317226" cy="3511731"/>
          </a:xfrm>
          <a:prstGeom prst="rect">
            <a:avLst/>
          </a:prstGeom>
        </p:spPr>
        <p:txBody>
          <a:bodyPr wrap="square">
            <a:spAutoFit/>
          </a:bodyPr>
          <a:lstStyle/>
          <a:p>
            <a:pPr marL="12065" marR="7620">
              <a:lnSpc>
                <a:spcPct val="101499"/>
              </a:lnSpc>
              <a:tabLst>
                <a:tab pos="314325" algn="l"/>
                <a:tab pos="314960" algn="l"/>
              </a:tabLst>
            </a:pPr>
            <a:r>
              <a:rPr lang="en-US" sz="2000" b="1" i="1" u="sng" dirty="0" err="1" smtClean="0">
                <a:latin typeface="Segoe UI" panose="020B0502040204020203" pitchFamily="34" charset="0"/>
                <a:cs typeface="Segoe UI" panose="020B0502040204020203" pitchFamily="34" charset="0"/>
              </a:rPr>
              <a:t>Debug.Print</a:t>
            </a:r>
            <a:endParaRPr lang="en-US" sz="2000" b="1" i="1" u="sng" dirty="0" smtClean="0">
              <a:latin typeface="Segoe UI" panose="020B0502040204020203" pitchFamily="34" charset="0"/>
              <a:cs typeface="Segoe UI" panose="020B0502040204020203" pitchFamily="34" charset="0"/>
            </a:endParaRPr>
          </a:p>
          <a:p>
            <a:pPr marL="12065" marR="7620">
              <a:lnSpc>
                <a:spcPct val="101499"/>
              </a:lnSpc>
              <a:tabLst>
                <a:tab pos="314325" algn="l"/>
                <a:tab pos="314960" algn="l"/>
              </a:tabLst>
            </a:pPr>
            <a:endParaRPr lang="en-US" sz="2000" b="1" i="1" u="sng"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Or you can use the </a:t>
            </a:r>
            <a:r>
              <a:rPr lang="en-US" sz="2000" i="1" dirty="0" err="1">
                <a:latin typeface="Segoe UI" panose="020B0502040204020203" pitchFamily="34" charset="0"/>
                <a:cs typeface="Segoe UI" panose="020B0502040204020203" pitchFamily="34" charset="0"/>
              </a:rPr>
              <a:t>Debug.Print</a:t>
            </a:r>
            <a:r>
              <a:rPr lang="en-US" sz="2000" i="1" dirty="0">
                <a:latin typeface="Segoe UI" panose="020B0502040204020203" pitchFamily="34" charset="0"/>
                <a:cs typeface="Segoe UI" panose="020B0502040204020203" pitchFamily="34" charset="0"/>
              </a:rPr>
              <a:t> </a:t>
            </a:r>
            <a:r>
              <a:rPr lang="en-US" sz="2000" i="1" dirty="0" smtClean="0">
                <a:latin typeface="Segoe UI" panose="020B0502040204020203" pitchFamily="34" charset="0"/>
                <a:cs typeface="Segoe UI" panose="020B0502040204020203" pitchFamily="34" charset="0"/>
              </a:rPr>
              <a:t>statement. This </a:t>
            </a:r>
            <a:r>
              <a:rPr lang="en-US" sz="2000" i="1" dirty="0">
                <a:latin typeface="Segoe UI" panose="020B0502040204020203" pitchFamily="34" charset="0"/>
                <a:cs typeface="Segoe UI" panose="020B0502040204020203" pitchFamily="34" charset="0"/>
              </a:rPr>
              <a:t>will print the vale of a variable to the Immediate Window. CTRL + G to show the Immediate Window</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Insert the </a:t>
            </a:r>
            <a:r>
              <a:rPr lang="en-US" sz="2000" i="1" dirty="0" err="1">
                <a:latin typeface="Segoe UI" panose="020B0502040204020203" pitchFamily="34" charset="0"/>
                <a:cs typeface="Segoe UI" panose="020B0502040204020203" pitchFamily="34" charset="0"/>
              </a:rPr>
              <a:t>Debug.Print</a:t>
            </a:r>
            <a:r>
              <a:rPr lang="en-US" sz="2000" i="1" dirty="0">
                <a:latin typeface="Segoe UI" panose="020B0502040204020203" pitchFamily="34" charset="0"/>
                <a:cs typeface="Segoe UI" panose="020B0502040204020203" pitchFamily="34" charset="0"/>
              </a:rPr>
              <a:t> statement directly into your code like so</a:t>
            </a:r>
            <a:r>
              <a:rPr lang="en-US" sz="2000" i="1" dirty="0" smtClean="0">
                <a:latin typeface="Segoe UI" panose="020B0502040204020203" pitchFamily="34" charset="0"/>
                <a:cs typeface="Segoe UI" panose="020B0502040204020203" pitchFamily="34" charset="0"/>
              </a:rPr>
              <a:t>:</a:t>
            </a:r>
            <a:endParaRPr lang="en-IN" sz="2000" i="1"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You can also type the statement directly into the Immediate window (and hit enter) and get the variable's </a:t>
            </a:r>
            <a:r>
              <a:rPr lang="en-US" sz="2000" i="1" dirty="0" smtClean="0">
                <a:latin typeface="Segoe UI" panose="020B0502040204020203" pitchFamily="34" charset="0"/>
                <a:cs typeface="Segoe UI" panose="020B0502040204020203" pitchFamily="34" charset="0"/>
              </a:rPr>
              <a:t>value</a:t>
            </a:r>
          </a:p>
          <a:p>
            <a:pPr marL="12065" marR="7620">
              <a:lnSpc>
                <a:spcPct val="101499"/>
              </a:lnSpc>
              <a:tabLst>
                <a:tab pos="314325" algn="l"/>
                <a:tab pos="314960" algn="l"/>
              </a:tabLst>
            </a:pPr>
            <a:endParaRPr lang="en-US" sz="2000" i="1" dirty="0">
              <a:latin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2"/>
          <a:stretch>
            <a:fillRect/>
          </a:stretch>
        </p:blipFill>
        <p:spPr>
          <a:xfrm>
            <a:off x="7088999" y="1909722"/>
            <a:ext cx="3851076" cy="2070470"/>
          </a:xfrm>
          <a:prstGeom prst="rect">
            <a:avLst/>
          </a:prstGeom>
        </p:spPr>
      </p:pic>
      <p:pic>
        <p:nvPicPr>
          <p:cNvPr id="9" name="Picture 8"/>
          <p:cNvPicPr>
            <a:picLocks noChangeAspect="1"/>
          </p:cNvPicPr>
          <p:nvPr/>
        </p:nvPicPr>
        <p:blipFill>
          <a:blip r:embed="rId3"/>
          <a:stretch>
            <a:fillRect/>
          </a:stretch>
        </p:blipFill>
        <p:spPr>
          <a:xfrm>
            <a:off x="7854123" y="4540817"/>
            <a:ext cx="2695283" cy="1075521"/>
          </a:xfrm>
          <a:prstGeom prst="rect">
            <a:avLst/>
          </a:prstGeom>
        </p:spPr>
      </p:pic>
    </p:spTree>
    <p:extLst>
      <p:ext uri="{BB962C8B-B14F-4D97-AF65-F5344CB8AC3E}">
        <p14:creationId xmlns:p14="http://schemas.microsoft.com/office/powerpoint/2010/main" val="3212489078"/>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3400</TotalTime>
  <Words>846</Words>
  <Application>Microsoft Office PowerPoint</Application>
  <PresentationFormat>Widescreen</PresentationFormat>
  <Paragraphs>53</Paragraphs>
  <Slides>10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Lora</vt:lpstr>
      <vt:lpstr>Microsoft Sans Serif</vt:lpstr>
      <vt:lpstr>Roboto Light</vt:lpstr>
      <vt:lpstr>Segoe UI</vt:lpstr>
      <vt:lpstr>Wingdings</vt:lpstr>
      <vt:lpstr>IAQS PPT- Zil_ Final</vt:lpstr>
      <vt:lpstr>PowerPoint Presentation</vt:lpstr>
      <vt:lpstr>Debugging</vt:lpstr>
      <vt:lpstr>Debugging Tools</vt:lpstr>
      <vt:lpstr>Running Code : F5 &amp; F8</vt:lpstr>
      <vt:lpstr>Stepping Over Code : SHIFT + F8</vt:lpstr>
      <vt:lpstr>Breakpoints : F9</vt:lpstr>
      <vt:lpstr>Changing the Next Line to Execute</vt:lpstr>
      <vt:lpstr>Checking the Value of Variables</vt:lpstr>
      <vt:lpstr>Checking the Value of Variables</vt:lpstr>
      <vt:lpstr>Watches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jaineel doshi</cp:lastModifiedBy>
  <cp:revision>182</cp:revision>
  <dcterms:created xsi:type="dcterms:W3CDTF">2019-12-10T16:16:08Z</dcterms:created>
  <dcterms:modified xsi:type="dcterms:W3CDTF">2022-10-16T17:10:54Z</dcterms:modified>
</cp:coreProperties>
</file>